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3" r:id="rId16"/>
    <p:sldId id="274" r:id="rId17"/>
    <p:sldId id="275" r:id="rId18"/>
  </p:sldIdLst>
  <p:sldSz cx="13004800" cy="975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1F3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25400" cap="flat">
              <a:solidFill>
                <a:srgbClr val="FFFFFF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>
              <a:alpha val="50000"/>
            </a:srgbClr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4763"/>
    <p:restoredTop sz="94626"/>
  </p:normalViewPr>
  <p:slideViewPr>
    <p:cSldViewPr snapToGrid="0" snapToObjects="1">
      <p:cViewPr varScale="1">
        <p:scale>
          <a:sx n="56" d="100"/>
          <a:sy n="56" d="100"/>
        </p:scale>
        <p:origin x="200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media/media1.wav>
</file>

<file path=ppt/media/media2.wav>
</file>

<file path=ppt/media/media3.wav>
</file>

<file path=ppt/media/media4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42803" y="2543579"/>
            <a:ext cx="8918645" cy="2984144"/>
          </a:xfrm>
        </p:spPr>
        <p:txBody>
          <a:bodyPr anchor="b">
            <a:noAutofit/>
          </a:bodyPr>
          <a:lstStyle>
            <a:lvl1pPr algn="ctr">
              <a:defRPr sz="8533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8568" y="5626710"/>
            <a:ext cx="7287118" cy="1544870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560"/>
            </a:lvl1pPr>
            <a:lvl2pPr marL="487672" indent="0" algn="ctr">
              <a:buNone/>
              <a:defRPr sz="2133"/>
            </a:lvl2pPr>
            <a:lvl3pPr marL="975345" indent="0" algn="ctr">
              <a:buNone/>
              <a:defRPr sz="1920"/>
            </a:lvl3pPr>
            <a:lvl4pPr marL="1463017" indent="0" algn="ctr">
              <a:buNone/>
              <a:defRPr sz="1707"/>
            </a:lvl4pPr>
            <a:lvl5pPr marL="1950690" indent="0" algn="ctr">
              <a:buNone/>
              <a:defRPr sz="1707"/>
            </a:lvl5pPr>
            <a:lvl6pPr marL="2438362" indent="0" algn="ctr">
              <a:buNone/>
              <a:defRPr sz="1707"/>
            </a:lvl6pPr>
            <a:lvl7pPr marL="2926034" indent="0" algn="ctr">
              <a:buNone/>
              <a:defRPr sz="1707"/>
            </a:lvl7pPr>
            <a:lvl8pPr marL="3413707" indent="0" algn="ctr">
              <a:buNone/>
              <a:defRPr sz="1707"/>
            </a:lvl8pPr>
            <a:lvl9pPr marL="3901379" indent="0" algn="ctr">
              <a:buNone/>
              <a:defRPr sz="170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3049" y="9178149"/>
            <a:ext cx="1715140" cy="575451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56326" y="9178149"/>
            <a:ext cx="7491602" cy="575451"/>
          </a:xfrm>
          <a:prstGeom prst="rect">
            <a:avLst/>
          </a:prstGeo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86062" y="9178149"/>
            <a:ext cx="1702711" cy="575451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03048" y="1058801"/>
            <a:ext cx="11385727" cy="7608421"/>
            <a:chOff x="564643" y="744469"/>
            <a:chExt cx="8005589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6113972" y="1685652"/>
              <a:ext cx="2456260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357"/>
                  </a:lnTo>
                  <a:lnTo>
                    <a:pt x="8761" y="935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564643" y="744469"/>
              <a:ext cx="2456505" cy="4408488"/>
            </a:xfrm>
            <a:custGeom>
              <a:avLst/>
              <a:gdLst/>
              <a:ahLst/>
              <a:cxnLst/>
              <a:rect l="l" t="t" r="r" b="b"/>
              <a:pathLst>
                <a:path w="10001" h="10000">
                  <a:moveTo>
                    <a:pt x="8762" y="0"/>
                  </a:moveTo>
                  <a:lnTo>
                    <a:pt x="10001" y="0"/>
                  </a:lnTo>
                  <a:lnTo>
                    <a:pt x="10001" y="10000"/>
                  </a:lnTo>
                  <a:lnTo>
                    <a:pt x="1" y="10000"/>
                  </a:lnTo>
                  <a:cubicBezTo>
                    <a:pt x="-2" y="9766"/>
                    <a:pt x="4" y="9586"/>
                    <a:pt x="1" y="9352"/>
                  </a:cubicBezTo>
                  <a:lnTo>
                    <a:pt x="8762" y="9346"/>
                  </a:lnTo>
                  <a:lnTo>
                    <a:pt x="8762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71463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040" y="3264749"/>
            <a:ext cx="10241280" cy="50800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483360" y="9178149"/>
            <a:ext cx="1284877" cy="575451"/>
          </a:xfrm>
          <a:prstGeom prst="rect">
            <a:avLst/>
          </a:prstGeom>
        </p:spPr>
        <p:txBody>
          <a:bodyPr/>
          <a:lstStyle/>
          <a:p>
            <a:fld id="{87DE6118-2437-4B30-8E3C-4D2BE6020583}" type="datetimeFigureOut">
              <a:rPr lang="en-US" dirty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6469" y="9178149"/>
            <a:ext cx="6699553" cy="5754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04253" y="9178149"/>
            <a:ext cx="1702711" cy="575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802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86023" y="887689"/>
            <a:ext cx="2120462" cy="745705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63041" y="887689"/>
            <a:ext cx="8141547" cy="745705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483360" y="9178149"/>
            <a:ext cx="1284877" cy="575451"/>
          </a:xfrm>
          <a:prstGeom prst="rect">
            <a:avLst/>
          </a:prstGeom>
        </p:spPr>
        <p:txBody>
          <a:bodyPr/>
          <a:lstStyle/>
          <a:p>
            <a:fld id="{87DE6118-2437-4B30-8E3C-4D2BE6020583}" type="datetimeFigureOut">
              <a:rPr lang="en-US" dirty="0"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86469" y="9178149"/>
            <a:ext cx="6699553" cy="5754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04253" y="9178149"/>
            <a:ext cx="1702711" cy="575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9897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  <a:prstGeom prst="rect">
            <a:avLst/>
          </a:prstGeom>
        </p:spPr>
        <p:txBody>
          <a:bodyPr/>
          <a:lstStyle>
            <a:lvl1pPr>
              <a:spcBef>
                <a:spcPts val="2400"/>
              </a:spcBef>
            </a:lvl1pPr>
            <a:lvl2pPr>
              <a:spcBef>
                <a:spcPts val="0"/>
              </a:spcBef>
            </a:lvl2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104253" y="9178149"/>
            <a:ext cx="1702711" cy="575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483680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63040" y="2417798"/>
            <a:ext cx="10241280" cy="592694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2391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6027" y="1850825"/>
            <a:ext cx="10253835" cy="4057226"/>
          </a:xfrm>
        </p:spPr>
        <p:txBody>
          <a:bodyPr anchor="b">
            <a:normAutofit/>
          </a:bodyPr>
          <a:lstStyle>
            <a:lvl1pPr algn="r">
              <a:defRPr sz="8533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6027" y="5996555"/>
            <a:ext cx="10253835" cy="1626061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560">
                <a:solidFill>
                  <a:schemeClr val="tx2"/>
                </a:solidFill>
              </a:defRPr>
            </a:lvl1pPr>
            <a:lvl2pPr marL="487672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2pPr>
            <a:lvl3pPr marL="975345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46301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4pPr>
            <a:lvl5pPr marL="1950690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5pPr>
            <a:lvl6pPr marL="2438362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6pPr>
            <a:lvl7pPr marL="2926034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7pPr>
            <a:lvl8pPr marL="3413707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8pPr>
            <a:lvl9pPr marL="3901379" indent="0">
              <a:buNone/>
              <a:defRPr sz="17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8169" y="9178149"/>
            <a:ext cx="1730570" cy="5754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56600" y="9178149"/>
            <a:ext cx="7491602" cy="57545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86062" y="9178149"/>
            <a:ext cx="1702711" cy="5754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8695427" y="2397372"/>
            <a:ext cx="3493348" cy="6269850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8" name="Freeform 7" title="Crop Mark"/>
          <p:cNvSpPr/>
          <p:nvPr/>
        </p:nvSpPr>
        <p:spPr bwMode="auto">
          <a:xfrm>
            <a:off x="8695427" y="2397372"/>
            <a:ext cx="3493348" cy="6269850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951319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63040" y="3251201"/>
            <a:ext cx="4744306" cy="5093548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60429" y="3251201"/>
            <a:ext cx="4744306" cy="509354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83360" y="9178149"/>
            <a:ext cx="1284877" cy="575451"/>
          </a:xfrm>
          <a:prstGeom prst="rect">
            <a:avLst/>
          </a:prstGeom>
        </p:spPr>
        <p:txBody>
          <a:bodyPr/>
          <a:lstStyle/>
          <a:p>
            <a:fld id="{87DE6118-2437-4B30-8E3C-4D2BE6020583}" type="datetimeFigureOut">
              <a:rPr lang="en-US" dirty="0"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86469" y="9178149"/>
            <a:ext cx="6699553" cy="5754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104253" y="9178149"/>
            <a:ext cx="1702711" cy="575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95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63040" y="975360"/>
            <a:ext cx="10241280" cy="211328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3328327"/>
            <a:ext cx="4744306" cy="1171786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413" b="0" baseline="0">
                <a:solidFill>
                  <a:schemeClr val="tx2"/>
                </a:solidFill>
              </a:defRPr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63041" y="4700741"/>
            <a:ext cx="4744304" cy="3644008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0014" y="3341872"/>
            <a:ext cx="4744306" cy="1171786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413" b="0" baseline="0">
                <a:solidFill>
                  <a:schemeClr val="tx2"/>
                </a:solidFill>
              </a:defRPr>
            </a:lvl1pPr>
            <a:lvl2pPr marL="487672" indent="0">
              <a:buNone/>
              <a:defRPr sz="2133" b="1"/>
            </a:lvl2pPr>
            <a:lvl3pPr marL="975345" indent="0">
              <a:buNone/>
              <a:defRPr sz="1920" b="1"/>
            </a:lvl3pPr>
            <a:lvl4pPr marL="1463017" indent="0">
              <a:buNone/>
              <a:defRPr sz="1707" b="1"/>
            </a:lvl4pPr>
            <a:lvl5pPr marL="1950690" indent="0">
              <a:buNone/>
              <a:defRPr sz="1707" b="1"/>
            </a:lvl5pPr>
            <a:lvl6pPr marL="2438362" indent="0">
              <a:buNone/>
              <a:defRPr sz="1707" b="1"/>
            </a:lvl6pPr>
            <a:lvl7pPr marL="2926034" indent="0">
              <a:buNone/>
              <a:defRPr sz="1707" b="1"/>
            </a:lvl7pPr>
            <a:lvl8pPr marL="3413707" indent="0">
              <a:buNone/>
              <a:defRPr sz="1707" b="1"/>
            </a:lvl8pPr>
            <a:lvl9pPr marL="3901379" indent="0">
              <a:buNone/>
              <a:defRPr sz="170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0014" y="4700741"/>
            <a:ext cx="4744306" cy="3644008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1483360" y="9178149"/>
            <a:ext cx="1284877" cy="575451"/>
          </a:xfrm>
          <a:prstGeom prst="rect">
            <a:avLst/>
          </a:prstGeom>
        </p:spPr>
        <p:txBody>
          <a:bodyPr/>
          <a:lstStyle/>
          <a:p>
            <a:fld id="{87DE6118-2437-4B30-8E3C-4D2BE6020583}" type="datetimeFigureOut">
              <a:rPr lang="en-US" dirty="0"/>
              <a:t>9/8/22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86469" y="9178149"/>
            <a:ext cx="6699553" cy="5754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104253" y="9178149"/>
            <a:ext cx="1702711" cy="575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342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1483360" y="9178149"/>
            <a:ext cx="1284877" cy="575451"/>
          </a:xfrm>
          <a:prstGeom prst="rect">
            <a:avLst/>
          </a:prstGeom>
        </p:spPr>
        <p:txBody>
          <a:bodyPr/>
          <a:lstStyle/>
          <a:p>
            <a:fld id="{87DE6118-2437-4B30-8E3C-4D2BE6020583}" type="datetimeFigureOut">
              <a:rPr lang="en-US" dirty="0"/>
              <a:t>9/8/22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086469" y="9178149"/>
            <a:ext cx="6699553" cy="5754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104253" y="9178149"/>
            <a:ext cx="1702711" cy="575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280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1483360" y="9178149"/>
            <a:ext cx="1284877" cy="575451"/>
          </a:xfrm>
          <a:prstGeom prst="rect">
            <a:avLst/>
          </a:prstGeom>
        </p:spPr>
        <p:txBody>
          <a:bodyPr/>
          <a:lstStyle/>
          <a:p>
            <a:fld id="{87DE6118-2437-4B30-8E3C-4D2BE6020583}" type="datetimeFigureOut">
              <a:rPr lang="en-US" dirty="0"/>
              <a:t>9/8/22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086469" y="9178149"/>
            <a:ext cx="6699553" cy="575451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104253" y="9178149"/>
            <a:ext cx="1702711" cy="57545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306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535"/>
            <a:ext cx="5657088" cy="97530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160" y="975360"/>
            <a:ext cx="4112768" cy="3068991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6258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73088" y="975361"/>
            <a:ext cx="5559552" cy="7360356"/>
          </a:xfrm>
        </p:spPr>
        <p:txBody>
          <a:bodyPr/>
          <a:lstStyle>
            <a:lvl1pPr>
              <a:defRPr sz="2133"/>
            </a:lvl1pPr>
            <a:lvl2pPr>
              <a:defRPr sz="2133"/>
            </a:lvl2pPr>
            <a:lvl3pPr>
              <a:defRPr sz="1920"/>
            </a:lvl3pPr>
            <a:lvl4pPr>
              <a:defRPr sz="1920"/>
            </a:lvl4pPr>
            <a:lvl5pPr>
              <a:defRPr sz="1707"/>
            </a:lvl5pPr>
            <a:lvl6pPr>
              <a:defRPr sz="1707"/>
            </a:lvl6pPr>
            <a:lvl7pPr>
              <a:defRPr sz="1707"/>
            </a:lvl7pPr>
            <a:lvl8pPr>
              <a:defRPr sz="1707"/>
            </a:lvl8pPr>
            <a:lvl9pPr>
              <a:defRPr sz="170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2160" y="4062356"/>
            <a:ext cx="4112768" cy="4282391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2133"/>
              </a:spcAft>
              <a:buNone/>
              <a:defRPr sz="2276"/>
            </a:lvl1pPr>
            <a:lvl2pPr marL="487672" indent="0">
              <a:buNone/>
              <a:defRPr sz="1493"/>
            </a:lvl2pPr>
            <a:lvl3pPr marL="975345" indent="0">
              <a:buNone/>
              <a:defRPr sz="1280"/>
            </a:lvl3pPr>
            <a:lvl4pPr marL="1463017" indent="0">
              <a:buNone/>
              <a:defRPr sz="1067"/>
            </a:lvl4pPr>
            <a:lvl5pPr marL="1950690" indent="0">
              <a:buNone/>
              <a:defRPr sz="1067"/>
            </a:lvl5pPr>
            <a:lvl6pPr marL="2438362" indent="0">
              <a:buNone/>
              <a:defRPr sz="1067"/>
            </a:lvl6pPr>
            <a:lvl7pPr marL="2926034" indent="0">
              <a:buNone/>
              <a:defRPr sz="1067"/>
            </a:lvl7pPr>
            <a:lvl8pPr marL="3413707" indent="0">
              <a:buNone/>
              <a:defRPr sz="1067"/>
            </a:lvl8pPr>
            <a:lvl9pPr marL="3901379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72161" y="9178149"/>
            <a:ext cx="1284877" cy="5754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353008" y="9178149"/>
            <a:ext cx="2531920" cy="5754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42017" y="9178149"/>
            <a:ext cx="1702711" cy="5754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57088" y="535"/>
            <a:ext cx="243840" cy="9753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5657088" y="535"/>
            <a:ext cx="243840" cy="9753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02772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535"/>
            <a:ext cx="5657088" cy="975306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2160" y="975360"/>
            <a:ext cx="4112768" cy="3068991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6258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00928" y="2"/>
            <a:ext cx="7103872" cy="9753599"/>
          </a:xfrm>
        </p:spPr>
        <p:txBody>
          <a:bodyPr anchor="t">
            <a:normAutofit/>
          </a:bodyPr>
          <a:lstStyle>
            <a:lvl1pPr marL="0" indent="0">
              <a:buNone/>
              <a:defRPr sz="2133"/>
            </a:lvl1pPr>
            <a:lvl2pPr marL="487672" indent="0">
              <a:buNone/>
              <a:defRPr sz="2133"/>
            </a:lvl2pPr>
            <a:lvl3pPr marL="975345" indent="0">
              <a:buNone/>
              <a:defRPr sz="2133"/>
            </a:lvl3pPr>
            <a:lvl4pPr marL="1463017" indent="0">
              <a:buNone/>
              <a:defRPr sz="2133"/>
            </a:lvl4pPr>
            <a:lvl5pPr marL="1950690" indent="0">
              <a:buNone/>
              <a:defRPr sz="2133"/>
            </a:lvl5pPr>
            <a:lvl6pPr marL="2438362" indent="0">
              <a:buNone/>
              <a:defRPr sz="2133"/>
            </a:lvl6pPr>
            <a:lvl7pPr marL="2926034" indent="0">
              <a:buNone/>
              <a:defRPr sz="2133"/>
            </a:lvl7pPr>
            <a:lvl8pPr marL="3413707" indent="0">
              <a:buNone/>
              <a:defRPr sz="2133"/>
            </a:lvl8pPr>
            <a:lvl9pPr marL="3901379" indent="0">
              <a:buNone/>
              <a:defRPr sz="21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2160" y="4061821"/>
            <a:ext cx="4112768" cy="4282926"/>
          </a:xfrm>
        </p:spPr>
        <p:txBody>
          <a:bodyPr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2133"/>
              </a:spcAft>
              <a:buNone/>
              <a:defRPr sz="2276"/>
            </a:lvl1pPr>
            <a:lvl2pPr marL="487672" indent="0">
              <a:buNone/>
              <a:defRPr sz="1493"/>
            </a:lvl2pPr>
            <a:lvl3pPr marL="975345" indent="0">
              <a:buNone/>
              <a:defRPr sz="1280"/>
            </a:lvl3pPr>
            <a:lvl4pPr marL="1463017" indent="0">
              <a:buNone/>
              <a:defRPr sz="1067"/>
            </a:lvl4pPr>
            <a:lvl5pPr marL="1950690" indent="0">
              <a:buNone/>
              <a:defRPr sz="1067"/>
            </a:lvl5pPr>
            <a:lvl6pPr marL="2438362" indent="0">
              <a:buNone/>
              <a:defRPr sz="1067"/>
            </a:lvl6pPr>
            <a:lvl7pPr marL="2926034" indent="0">
              <a:buNone/>
              <a:defRPr sz="1067"/>
            </a:lvl7pPr>
            <a:lvl8pPr marL="3413707" indent="0">
              <a:buNone/>
              <a:defRPr sz="1067"/>
            </a:lvl8pPr>
            <a:lvl9pPr marL="3901379" indent="0">
              <a:buNone/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72161" y="9178149"/>
            <a:ext cx="1284877" cy="5754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353008" y="9178149"/>
            <a:ext cx="2531920" cy="5754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42017" y="9178149"/>
            <a:ext cx="1702711" cy="57545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6CB4B4D-7CA3-9044-876B-883B54F8677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657088" y="535"/>
            <a:ext cx="243840" cy="9753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 title="Divider Bar"/>
          <p:cNvSpPr/>
          <p:nvPr/>
        </p:nvSpPr>
        <p:spPr>
          <a:xfrm>
            <a:off x="5657088" y="535"/>
            <a:ext cx="243840" cy="9753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7650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63040" y="2417798"/>
            <a:ext cx="10241280" cy="5926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Rectangle 8"/>
          <p:cNvSpPr/>
          <p:nvPr/>
        </p:nvSpPr>
        <p:spPr>
          <a:xfrm>
            <a:off x="509968" y="535"/>
            <a:ext cx="243840" cy="9753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 title="Side bar"/>
          <p:cNvSpPr/>
          <p:nvPr/>
        </p:nvSpPr>
        <p:spPr>
          <a:xfrm>
            <a:off x="509968" y="535"/>
            <a:ext cx="243840" cy="9753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04506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75345" rtl="0" eaLnBrk="1" latinLnBrk="0" hangingPunct="1">
        <a:lnSpc>
          <a:spcPct val="89000"/>
        </a:lnSpc>
        <a:spcBef>
          <a:spcPct val="0"/>
        </a:spcBef>
        <a:buNone/>
        <a:defRPr sz="6258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546193" indent="-546193" algn="l" defTabSz="975345" rtl="0" eaLnBrk="1" latinLnBrk="0" hangingPunct="1">
        <a:lnSpc>
          <a:spcPct val="94000"/>
        </a:lnSpc>
        <a:spcBef>
          <a:spcPts val="1422"/>
        </a:spcBef>
        <a:spcAft>
          <a:spcPts val="284"/>
        </a:spcAft>
        <a:buFont typeface="Franklin Gothic Book" panose="020B0503020102020204" pitchFamily="34" charset="0"/>
        <a:buChar char="■"/>
        <a:defRPr sz="2844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1300460" indent="-546193" algn="l" defTabSz="975345" rtl="0" eaLnBrk="1" latinLnBrk="0" hangingPunct="1">
        <a:lnSpc>
          <a:spcPct val="94000"/>
        </a:lnSpc>
        <a:spcBef>
          <a:spcPts val="711"/>
        </a:spcBef>
        <a:spcAft>
          <a:spcPts val="284"/>
        </a:spcAft>
        <a:buFont typeface="Franklin Gothic Book" panose="020B0503020102020204" pitchFamily="34" charset="0"/>
        <a:buChar char="–"/>
        <a:defRPr sz="2844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950690" indent="-546193" algn="l" defTabSz="975345" rtl="0" eaLnBrk="1" latinLnBrk="0" hangingPunct="1">
        <a:lnSpc>
          <a:spcPct val="94000"/>
        </a:lnSpc>
        <a:spcBef>
          <a:spcPts val="711"/>
        </a:spcBef>
        <a:spcAft>
          <a:spcPts val="284"/>
        </a:spcAft>
        <a:buFont typeface="Franklin Gothic Book" panose="020B0503020102020204" pitchFamily="34" charset="0"/>
        <a:buChar char="■"/>
        <a:defRPr sz="256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2600919" indent="-546193" algn="l" defTabSz="975345" rtl="0" eaLnBrk="1" latinLnBrk="0" hangingPunct="1">
        <a:lnSpc>
          <a:spcPct val="94000"/>
        </a:lnSpc>
        <a:spcBef>
          <a:spcPts val="711"/>
        </a:spcBef>
        <a:spcAft>
          <a:spcPts val="284"/>
        </a:spcAft>
        <a:buFont typeface="Franklin Gothic Book" panose="020B0503020102020204" pitchFamily="34" charset="0"/>
        <a:buChar char="–"/>
        <a:defRPr sz="256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251149" indent="-546193" algn="l" defTabSz="975345" rtl="0" eaLnBrk="1" latinLnBrk="0" hangingPunct="1">
        <a:lnSpc>
          <a:spcPct val="94000"/>
        </a:lnSpc>
        <a:spcBef>
          <a:spcPts val="711"/>
        </a:spcBef>
        <a:spcAft>
          <a:spcPts val="284"/>
        </a:spcAft>
        <a:buFont typeface="Franklin Gothic Book" panose="020B0503020102020204" pitchFamily="34" charset="0"/>
        <a:buChar char="■"/>
        <a:defRPr sz="2276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901379" indent="-546193" algn="l" defTabSz="975345" rtl="0" eaLnBrk="1" latinLnBrk="0" hangingPunct="1">
        <a:lnSpc>
          <a:spcPct val="94000"/>
        </a:lnSpc>
        <a:spcBef>
          <a:spcPts val="711"/>
        </a:spcBef>
        <a:spcAft>
          <a:spcPts val="284"/>
        </a:spcAft>
        <a:buFont typeface="Franklin Gothic Book" panose="020B0503020102020204" pitchFamily="34" charset="0"/>
        <a:buChar char="–"/>
        <a:defRPr sz="2276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4551609" indent="-546193" algn="l" defTabSz="975345" rtl="0" eaLnBrk="1" latinLnBrk="0" hangingPunct="1">
        <a:lnSpc>
          <a:spcPct val="94000"/>
        </a:lnSpc>
        <a:spcBef>
          <a:spcPts val="711"/>
        </a:spcBef>
        <a:spcAft>
          <a:spcPts val="284"/>
        </a:spcAft>
        <a:buFont typeface="Franklin Gothic Book" panose="020B0503020102020204" pitchFamily="34" charset="0"/>
        <a:buChar char="■"/>
        <a:defRPr sz="1991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5201839" indent="-546193" algn="l" defTabSz="975345" rtl="0" eaLnBrk="1" latinLnBrk="0" hangingPunct="1">
        <a:lnSpc>
          <a:spcPct val="94000"/>
        </a:lnSpc>
        <a:spcBef>
          <a:spcPts val="711"/>
        </a:spcBef>
        <a:spcAft>
          <a:spcPts val="284"/>
        </a:spcAft>
        <a:buFont typeface="Franklin Gothic Book" panose="020B0503020102020204" pitchFamily="34" charset="0"/>
        <a:buChar char="–"/>
        <a:defRPr sz="1991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5852069" indent="-546193" algn="l" defTabSz="975345" rtl="0" eaLnBrk="1" latinLnBrk="0" hangingPunct="1">
        <a:lnSpc>
          <a:spcPct val="94000"/>
        </a:lnSpc>
        <a:spcBef>
          <a:spcPts val="711"/>
        </a:spcBef>
        <a:spcAft>
          <a:spcPts val="284"/>
        </a:spcAft>
        <a:buFont typeface="Franklin Gothic Book" panose="020B0503020102020204" pitchFamily="34" charset="0"/>
        <a:buChar char="■"/>
        <a:defRPr sz="1991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1pPr>
      <a:lvl2pPr marL="487672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2pPr>
      <a:lvl3pPr marL="975345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3pPr>
      <a:lvl4pPr marL="1463017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4pPr>
      <a:lvl5pPr marL="1950690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5pPr>
      <a:lvl6pPr marL="2438362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6pPr>
      <a:lvl7pPr marL="2926034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7pPr>
      <a:lvl8pPr marL="3413707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8pPr>
      <a:lvl9pPr marL="3901379" algn="l" defTabSz="975345" rtl="0" eaLnBrk="1" latinLnBrk="0" hangingPunct="1">
        <a:defRPr sz="1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orient="horz" pos="1368">
          <p15:clr>
            <a:srgbClr val="F26B43"/>
          </p15:clr>
        </p15:guide>
        <p15:guide id="1" pos="6912">
          <p15:clr>
            <a:srgbClr val="F26B43"/>
          </p15:clr>
        </p15:guide>
        <p15:guide id="2" pos="936">
          <p15:clr>
            <a:srgbClr val="F26B43"/>
          </p15:clr>
        </p15:guide>
        <p15:guide id="3" pos="864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696">
          <p15:clr>
            <a:srgbClr val="F26B43"/>
          </p15:clr>
        </p15:guide>
        <p15:guide id="6" orient="horz" pos="432">
          <p15:clr>
            <a:srgbClr val="F26B43"/>
          </p15:clr>
        </p15:guide>
        <p15:guide id="7" orient="horz" pos="1512">
          <p15:clr>
            <a:srgbClr val="F26B43"/>
          </p15:clr>
        </p15:guide>
        <p15:guide id="8" pos="5184">
          <p15:clr>
            <a:srgbClr val="F26B43"/>
          </p15:clr>
        </p15:guide>
        <p15:guide id="9" pos="702">
          <p15:clr>
            <a:srgbClr val="F26B43"/>
          </p15:clr>
        </p15:guide>
        <p15:guide id="10" pos="64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microsoft.com/office/2007/relationships/media" Target="../media/media3.wav"/><Relationship Id="rId7" Type="http://schemas.openxmlformats.org/officeDocument/2006/relationships/image" Target="../media/image8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12.xml"/><Relationship Id="rId10" Type="http://schemas.openxmlformats.org/officeDocument/2006/relationships/image" Target="../media/image6.png"/><Relationship Id="rId4" Type="http://schemas.openxmlformats.org/officeDocument/2006/relationships/audio" Target="../media/media3.wav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Distortion Synthesis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Modulation </a:t>
            </a:r>
            <a:r>
              <a:rPr dirty="0"/>
              <a:t>Synthesis</a:t>
            </a:r>
          </a:p>
        </p:txBody>
      </p:sp>
      <p:sp>
        <p:nvSpPr>
          <p:cNvPr id="110" name="Double-click to edit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MUS 4745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ing Modulation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Ring Modulation</a:t>
            </a:r>
          </a:p>
        </p:txBody>
      </p:sp>
      <p:sp>
        <p:nvSpPr>
          <p:cNvPr id="148" name="RM can also be realized by simply multiplying two signals together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5604329" cy="5715000"/>
          </a:xfrm>
        </p:spPr>
        <p:txBody>
          <a:bodyPr/>
          <a:lstStyle/>
          <a:p>
            <a:r>
              <a:rPr lang="en-US" dirty="0"/>
              <a:t>RM can also be realized by simply multiplying two signals together</a:t>
            </a:r>
          </a:p>
          <a:p>
            <a:r>
              <a:rPr lang="en-US" dirty="0"/>
              <a:t>Output spectrum is the sum and difference of each component frequency on one another</a:t>
            </a:r>
          </a:p>
        </p:txBody>
      </p:sp>
      <p:pic>
        <p:nvPicPr>
          <p:cNvPr id="149" name="Ring-Multiply.pdf" descr="Ring-Multiply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814" y="2768600"/>
            <a:ext cx="5191093" cy="48217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Frequency Modulation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Frequency Modulation</a:t>
            </a:r>
          </a:p>
        </p:txBody>
      </p:sp>
      <p:sp>
        <p:nvSpPr>
          <p:cNvPr id="152" name="Technique pioneered by John Chowning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</p:spPr>
        <p:txBody>
          <a:bodyPr/>
          <a:lstStyle/>
          <a:p>
            <a:r>
              <a:rPr lang="en-US" dirty="0"/>
              <a:t>Technique pioneered by John </a:t>
            </a:r>
            <a:r>
              <a:rPr lang="en-US" dirty="0" err="1"/>
              <a:t>Chowning</a:t>
            </a:r>
            <a:r>
              <a:rPr lang="en-US" dirty="0"/>
              <a:t> (ca. 1967)</a:t>
            </a:r>
          </a:p>
          <a:p>
            <a:r>
              <a:rPr lang="en-US" dirty="0"/>
              <a:t>When the vibrato frequency enters the audio domain (20 Hz), we begin to hear sidebands.</a:t>
            </a:r>
          </a:p>
          <a:p>
            <a:r>
              <a:rPr lang="en-US" dirty="0"/>
              <a:t>Fun and harmonic things happen under the right conditions</a:t>
            </a:r>
          </a:p>
          <a:p>
            <a:r>
              <a:rPr lang="en-US" dirty="0"/>
              <a:t>Examples:</a:t>
            </a:r>
          </a:p>
          <a:p>
            <a:pPr lvl="1"/>
            <a:r>
              <a:rPr lang="en-US" dirty="0"/>
              <a:t>5 Hz vibrato at 5 Hz depth</a:t>
            </a:r>
          </a:p>
          <a:p>
            <a:pPr lvl="1"/>
            <a:r>
              <a:rPr lang="en-US" dirty="0"/>
              <a:t>5 Hz vibrato at 50 Hz depth</a:t>
            </a:r>
          </a:p>
          <a:p>
            <a:pPr lvl="1"/>
            <a:r>
              <a:rPr lang="en-US" dirty="0"/>
              <a:t>50 Hz vibrato at 50 Hz depth</a:t>
            </a:r>
          </a:p>
        </p:txBody>
      </p:sp>
      <p:pic>
        <p:nvPicPr>
          <p:cNvPr id="3" name="vib2fm_demo.wav" descr="vib2fm_demo.wav">
            <a:hlinkClick r:id="" action="ppaction://media"/>
            <a:extLst>
              <a:ext uri="{FF2B5EF4-FFF2-40B4-BE49-F238E27FC236}">
                <a16:creationId xmlns:a16="http://schemas.microsoft.com/office/drawing/2014/main" id="{DF6670BE-BB92-B64B-AB94-05A39279BB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298267" y="6925733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imple FM Instrument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Simple FM Instrument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5" name="Modulation occurs when depth (amplitude of modulation) &gt; 0…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70000" y="2768600"/>
                <a:ext cx="6045200" cy="5715000"/>
              </a:xfrm>
            </p:spPr>
            <p:txBody>
              <a:bodyPr anchor="t"/>
              <a:lstStyle/>
              <a:p>
                <a:r>
                  <a:rPr lang="en-US" dirty="0"/>
                  <a:t>Modulation occurs when depth (amplitude of modulation) </a:t>
                </a:r>
                <a14:m>
                  <m:oMath xmlns:m="http://schemas.openxmlformats.org/officeDocument/2006/math">
                    <m:r>
                      <a:rPr lang="en-US" dirty="0" smtClean="0">
                        <a:latin typeface="Cambria Math" panose="02040503050406030204" pitchFamily="18" charset="0"/>
                      </a:rPr>
                      <m:t>&gt; 0</m:t>
                    </m:r>
                  </m:oMath>
                </a14:m>
                <a:endParaRPr lang="en-US" dirty="0"/>
              </a:p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ar-AE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ar-AE" smtClean="0">
                        <a:latin typeface="Cambria Math" panose="02040503050406030204" pitchFamily="18" charset="0"/>
                      </a:rPr>
                      <m:t>&lt;20 </m:t>
                    </m:r>
                    <m:r>
                      <a:rPr lang="ar-AE" smtClean="0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ar-AE" dirty="0"/>
              </a:p>
              <a:p>
                <a:pPr lvl="1"/>
                <a:r>
                  <a:rPr lang="en-US" dirty="0"/>
                  <a:t>you hear vibrato</a:t>
                </a:r>
              </a:p>
              <a:p>
                <a:r>
                  <a:rPr lang="en-US" dirty="0"/>
                  <a:t>When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ar-AE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ar-AE">
                        <a:latin typeface="Cambria Math" panose="02040503050406030204" pitchFamily="18" charset="0"/>
                      </a:rPr>
                      <m:t>&gt;20</m:t>
                    </m:r>
                    <m:r>
                      <a:rPr lang="ar-AE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ar-AE">
                        <a:latin typeface="Cambria Math" panose="02040503050406030204" pitchFamily="18" charset="0"/>
                      </a:rPr>
                      <m:t>𝐻𝑧</m:t>
                    </m:r>
                  </m:oMath>
                </a14:m>
                <a:endParaRPr lang="ar-AE" dirty="0"/>
              </a:p>
              <a:p>
                <a:pPr lvl="1"/>
                <a:r>
                  <a:rPr lang="en-US" dirty="0"/>
                  <a:t>you hear side-bands</a:t>
                </a:r>
              </a:p>
            </p:txBody>
          </p:sp>
        </mc:Choice>
        <mc:Fallback xmlns="">
          <p:sp>
            <p:nvSpPr>
              <p:cNvPr id="155" name="Modulation occurs when depth (amplitude of modulation) &gt; 0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70000" y="2768600"/>
                <a:ext cx="6045200" cy="5715000"/>
              </a:xfrm>
              <a:blipFill>
                <a:blip r:embed="rId2"/>
                <a:stretch>
                  <a:fillRect l="-1677" t="-15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6" name="FM.pdf" descr="FM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600" y="2290715"/>
            <a:ext cx="4584700" cy="57636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imple FM Instrument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Simple FM Instrument</a:t>
            </a:r>
          </a:p>
        </p:txBody>
      </p:sp>
      <p:sp>
        <p:nvSpPr>
          <p:cNvPr id="161" name="Side-bands occur similarly to AM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6077857" cy="5715000"/>
          </a:xfrm>
        </p:spPr>
        <p:txBody>
          <a:bodyPr anchor="t"/>
          <a:lstStyle/>
          <a:p>
            <a:r>
              <a:rPr lang="en-US" dirty="0"/>
              <a:t>Side-bands occur similarly to AM</a:t>
            </a:r>
            <a:endParaRPr lang="ar-AE" sz="3600" dirty="0"/>
          </a:p>
          <a:p>
            <a:r>
              <a:rPr lang="en-US" dirty="0"/>
              <a:t>Number of side-bands is determined by the Modulation Index (I)</a:t>
            </a:r>
          </a:p>
        </p:txBody>
      </p:sp>
      <p:pic>
        <p:nvPicPr>
          <p:cNvPr id="9" name="FM.pdf" descr="FM.pdf">
            <a:extLst>
              <a:ext uri="{FF2B5EF4-FFF2-40B4-BE49-F238E27FC236}">
                <a16:creationId xmlns:a16="http://schemas.microsoft.com/office/drawing/2014/main" id="{FE2E6CA3-D932-8A44-9D91-5BD121120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1600" y="2290715"/>
            <a:ext cx="4584700" cy="57636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FM Spectral Content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FM Spectral Content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67" name="Spectral Content is:…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1270000" y="2768600"/>
                <a:ext cx="5685971" cy="5715000"/>
              </a:xfrm>
            </p:spPr>
            <p:txBody>
              <a:bodyPr/>
              <a:lstStyle/>
              <a:p>
                <a:r>
                  <a:rPr lang="en-US" dirty="0"/>
                  <a:t>Spectral Content is: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ctrlPr>
                            <a:rPr lang="ar-AE" sz="36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ar-AE" sz="360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ar-AE" sz="360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ar-AE" sz="360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ar-AE" sz="3600">
                              <a:latin typeface="Cambria Math" panose="02040503050406030204" pitchFamily="18" charset="0"/>
                            </a:rPr>
                            <m:t>+1</m:t>
                          </m:r>
                        </m:sup>
                        <m:e>
                          <m:sSub>
                            <m:sSubPr>
                              <m:ctrlPr>
                                <a:rPr lang="ar-AE" sz="3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360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ar-AE" sz="3600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ar-AE" sz="3600">
                              <a:latin typeface="Cambria Math" panose="02040503050406030204" pitchFamily="18" charset="0"/>
                            </a:rPr>
                            <m:t>±</m:t>
                          </m:r>
                          <m:r>
                            <a:rPr lang="ar-AE" sz="3600">
                              <a:latin typeface="Cambria Math" panose="02040503050406030204" pitchFamily="18" charset="0"/>
                            </a:rPr>
                            <m:t>𝑛</m:t>
                          </m:r>
                          <m:sSub>
                            <m:sSubPr>
                              <m:ctrlPr>
                                <a:rPr lang="ar-AE" sz="3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ar-AE" sz="360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ar-AE" sz="360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ar-AE" sz="3600" dirty="0"/>
              </a:p>
            </p:txBody>
          </p:sp>
        </mc:Choice>
        <mc:Fallback>
          <p:sp>
            <p:nvSpPr>
              <p:cNvPr id="167" name="Spectral Content is: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270000" y="2768600"/>
                <a:ext cx="5685971" cy="5715000"/>
              </a:xfrm>
              <a:blipFill>
                <a:blip r:embed="rId2"/>
                <a:stretch>
                  <a:fillRect l="-1782" t="-23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8" name="FM Spectrum.pdf" descr="FM Spectrum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5970" y="2768600"/>
            <a:ext cx="5744823" cy="29073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:M ratio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C:M ratio</a:t>
            </a:r>
          </a:p>
        </p:txBody>
      </p:sp>
      <p:sp>
        <p:nvSpPr>
          <p:cNvPr id="188" name="The C:M ratio is the ratio between the carrier frequency and the modulating frequency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</p:spPr>
        <p:txBody>
          <a:bodyPr/>
          <a:lstStyle/>
          <a:p>
            <a:r>
              <a:rPr lang="en-US" dirty="0"/>
              <a:t>The C:M ratio is the ratio between the carrier frequency and the modulating frequency</a:t>
            </a:r>
          </a:p>
          <a:p>
            <a:pPr lvl="1"/>
            <a:r>
              <a:rPr lang="en-US" dirty="0"/>
              <a:t>When C:M is integers, harmonic spectra occurs</a:t>
            </a:r>
          </a:p>
          <a:p>
            <a:pPr lvl="1"/>
            <a:r>
              <a:rPr lang="en-US" dirty="0"/>
              <a:t>When C:M is not integer, inharmonic spectra occurs</a:t>
            </a:r>
          </a:p>
        </p:txBody>
      </p:sp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Dynamic FM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Dynamic FM</a:t>
            </a:r>
          </a:p>
        </p:txBody>
      </p:sp>
      <p:sp>
        <p:nvSpPr>
          <p:cNvPr id="191" name="Apply an envelope to the Modulation Index, and you have  Dynamic Spectra!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5947229" cy="5715000"/>
          </a:xfrm>
        </p:spPr>
        <p:txBody>
          <a:bodyPr/>
          <a:lstStyle/>
          <a:p>
            <a:r>
              <a:rPr lang="en-US" dirty="0"/>
              <a:t>Apply an envelope to the Modulation Index, and you have</a:t>
            </a:r>
          </a:p>
          <a:p>
            <a:r>
              <a:rPr lang="en-US" dirty="0"/>
              <a:t>Look at Simple FM in Max!</a:t>
            </a:r>
          </a:p>
          <a:p>
            <a:r>
              <a:rPr lang="en-US" dirty="0"/>
              <a:t>Algorithmic-</a:t>
            </a:r>
            <a:r>
              <a:rPr lang="en-US" dirty="0" err="1"/>
              <a:t>beats.maxpat</a:t>
            </a:r>
            <a:br>
              <a:rPr lang="en-US" dirty="0"/>
            </a:br>
            <a:br>
              <a:rPr lang="en-US" dirty="0"/>
            </a:br>
            <a:r>
              <a:rPr lang="en-US" sz="3600" i="1" dirty="0"/>
              <a:t>Dynamic Spectra!</a:t>
            </a:r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FM &amp; Acoustic Viability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FM &amp; Acoustic Viability</a:t>
            </a:r>
          </a:p>
        </p:txBody>
      </p:sp>
      <p:sp>
        <p:nvSpPr>
          <p:cNvPr id="195" name="Acoustic Viability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</p:spPr>
        <p:txBody>
          <a:bodyPr/>
          <a:lstStyle/>
          <a:p>
            <a:r>
              <a:rPr lang="en-US"/>
              <a:t>Acoustic Viability</a:t>
            </a:r>
          </a:p>
          <a:p>
            <a:pPr lvl="1"/>
            <a:r>
              <a:rPr lang="en-US"/>
              <a:t>Relate key velocity or dynamics to increased spectral energy</a:t>
            </a:r>
          </a:p>
          <a:p>
            <a:r>
              <a:rPr lang="en-US"/>
              <a:t>FM</a:t>
            </a:r>
          </a:p>
          <a:p>
            <a:pPr lvl="1"/>
            <a:r>
              <a:rPr lang="en-US"/>
              <a:t>Modulation Index controls spectral energy</a:t>
            </a:r>
          </a:p>
          <a:p>
            <a:r>
              <a:rPr lang="en-US"/>
              <a:t>Connect Key Velocity to Mod Index!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Distortion Synthesis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Distortion Synthesis</a:t>
            </a:r>
          </a:p>
        </p:txBody>
      </p:sp>
      <p:sp>
        <p:nvSpPr>
          <p:cNvPr id="113" name="Synthesis by Modulation…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Synthesis by Modulation</a:t>
            </a:r>
          </a:p>
          <a:p>
            <a:pPr lvl="1"/>
            <a:r>
              <a:rPr lang="en-US" dirty="0"/>
              <a:t>Amplitude Modulation (AM)</a:t>
            </a:r>
          </a:p>
          <a:p>
            <a:pPr lvl="2"/>
            <a:r>
              <a:rPr lang="en-US" dirty="0"/>
              <a:t>Ring Modulation</a:t>
            </a:r>
          </a:p>
          <a:p>
            <a:pPr lvl="1"/>
            <a:r>
              <a:rPr lang="en-US" dirty="0"/>
              <a:t>Frequency Modulation (FM)</a:t>
            </a:r>
          </a:p>
          <a:p>
            <a:r>
              <a:rPr lang="en-US" dirty="0" err="1"/>
              <a:t>Waveshaping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What is Modulation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Modulation?</a:t>
            </a:r>
          </a:p>
        </p:txBody>
      </p:sp>
      <p:sp>
        <p:nvSpPr>
          <p:cNvPr id="116" name="Modulation is the alteration of the amplitude, phase or frequency of an oscillator by another signal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Modulation is the alteration of the amplitude, phase or frequency of an oscillator by another signal</a:t>
            </a:r>
          </a:p>
          <a:p>
            <a:r>
              <a:t>In musical terms:</a:t>
            </a:r>
          </a:p>
          <a:p>
            <a:pPr lvl="1"/>
            <a:r>
              <a:t>tremolo</a:t>
            </a:r>
          </a:p>
          <a:p>
            <a:pPr lvl="1"/>
            <a:r>
              <a:t>vibrato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Amplitude Modul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Amplitude Modulation</a:t>
            </a:r>
          </a:p>
        </p:txBody>
      </p:sp>
      <p:sp>
        <p:nvSpPr>
          <p:cNvPr id="119" name="AM is the regular change of amplitude by another signal…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AM is the regular change of amplitude by another signal</a:t>
            </a:r>
          </a:p>
          <a:p>
            <a:r>
              <a:t>Main signal is called the carrier</a:t>
            </a:r>
          </a:p>
          <a:p>
            <a:r>
              <a:t>Modulating signal affects the amplitude of the carrier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AM Parameter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AM Parameters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2" name="Carrier Frequency…"/>
              <p:cNvSpPr txBox="1">
                <a:spLocks noGrp="1"/>
              </p:cNvSpPr>
              <p:nvPr>
                <p:ph idx="1"/>
              </p:nvPr>
            </p:nvSpPr>
            <p:spPr>
              <a:prstGeom prst="rect">
                <a:avLst/>
              </a:prstGeom>
            </p:spPr>
            <p:txBody>
              <a:bodyPr anchor="t"/>
              <a:lstStyle/>
              <a:p>
                <a:r>
                  <a:rPr lang="en-US" dirty="0"/>
                  <a:t>Carrier Frequency: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4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ar-AE" sz="4800" dirty="0"/>
              </a:p>
              <a:p>
                <a:r>
                  <a:rPr lang="en-US" dirty="0"/>
                  <a:t>Modulation Frequency: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4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48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lang="en-US" sz="4800" dirty="0"/>
              </a:p>
              <a:p>
                <a:r>
                  <a:rPr lang="en-US" dirty="0"/>
                  <a:t>Modulation Index:		</a:t>
                </a:r>
                <a14:m>
                  <m:oMath xmlns:m="http://schemas.openxmlformats.org/officeDocument/2006/math">
                    <m:r>
                      <a:rPr lang="en-US" sz="48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4800" dirty="0"/>
              </a:p>
              <a:p>
                <a:pPr lvl="1"/>
                <a:r>
                  <a:rPr lang="en-US" dirty="0"/>
                  <a:t>m = 0, no modulation</a:t>
                </a:r>
              </a:p>
              <a:p>
                <a:pPr lvl="1"/>
                <a:r>
                  <a:rPr lang="en-US" dirty="0"/>
                  <a:t>m = 1, 100% modulation</a:t>
                </a:r>
                <a:endParaRPr dirty="0"/>
              </a:p>
            </p:txBody>
          </p:sp>
        </mc:Choice>
        <mc:Fallback xmlns="">
          <p:sp>
            <p:nvSpPr>
              <p:cNvPr id="122" name="Carrier Frequency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prstGeom prst="rect">
                <a:avLst/>
              </a:prstGeom>
              <a:blipFill>
                <a:blip r:embed="rId2"/>
                <a:stretch>
                  <a:fillRect l="-1115" t="-32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6" name="AM.pdf" descr="AM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640" y="2339611"/>
            <a:ext cx="4201160" cy="61439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M Synthesi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AM Synthesis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9" name="When carrier and modulator are sinusoid, output signal has three frequencies…"/>
              <p:cNvSpPr txBox="1">
                <a:spLocks noGrp="1"/>
              </p:cNvSpPr>
              <p:nvPr>
                <p:ph idx="1"/>
              </p:nvPr>
            </p:nvSpPr>
            <p:spPr>
              <a:prstGeom prst="rect">
                <a:avLst/>
              </a:prstGeom>
            </p:spPr>
            <p:txBody>
              <a:bodyPr/>
              <a:lstStyle/>
              <a:p>
                <a:r>
                  <a:rPr lang="en-US" dirty="0"/>
                  <a:t>When carrier and modulator are sinusoid, output signal has three frequencies</a:t>
                </a:r>
              </a:p>
              <a:p>
                <a:pPr lvl="1"/>
                <a:r>
                  <a:rPr lang="en-US" dirty="0"/>
                  <a:t>Carrier frequency</a:t>
                </a:r>
              </a:p>
              <a:p>
                <a:pPr lvl="1"/>
                <a:r>
                  <a:rPr lang="en-US" dirty="0"/>
                  <a:t>2 side-band frequencies</a:t>
                </a:r>
              </a:p>
              <a:p>
                <a:r>
                  <a:rPr lang="en-US" dirty="0"/>
                  <a:t>Side band frequencies are:</a:t>
                </a:r>
              </a:p>
              <a:p>
                <a:pPr marL="0" indent="0">
                  <a:buNone/>
                </a:pPr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ar-AE" sz="4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ar-AE" sz="4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48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ar-AE" sz="4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sSub>
                      <m:sSubPr>
                        <m:ctrlPr>
                          <a:rPr lang="ar-AE" sz="48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4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4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endParaRPr sz="4800" dirty="0"/>
              </a:p>
            </p:txBody>
          </p:sp>
        </mc:Choice>
        <mc:Fallback xmlns="">
          <p:sp>
            <p:nvSpPr>
              <p:cNvPr id="129" name="When carrier and modulator are sinusoid, output signal has three frequencies…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prstGeom prst="rect">
                <a:avLst/>
              </a:prstGeom>
              <a:blipFill>
                <a:blip r:embed="rId2"/>
                <a:stretch>
                  <a:fillRect l="-1115" t="-1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0" name="AM Spectrum.pdf" descr="AM Spectrum.pd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400" y="4548514"/>
            <a:ext cx="5872871" cy="3378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AM vs. Tremol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AM vs. Tremolo</a:t>
            </a:r>
          </a:p>
        </p:txBody>
      </p:sp>
      <p:sp>
        <p:nvSpPr>
          <p:cNvPr id="134" name="When the frequency of amplitude change is less than 10 Hz, we hear the amplitude chang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When the frequency of amplitude change is less than 10 Hz, we hear the amplitude change</a:t>
            </a:r>
          </a:p>
          <a:p>
            <a:r>
              <a:t>When it is 10-20 Hz, we hear increased loudness</a:t>
            </a:r>
          </a:p>
          <a:p>
            <a:r>
              <a:t>When it is greater than 20 Hz we hear side-bands</a:t>
            </a:r>
          </a:p>
        </p:txBody>
      </p:sp>
      <p:pic>
        <p:nvPicPr>
          <p:cNvPr id="2" name="am_demo.wav" descr="am_demo.wav">
            <a:hlinkClick r:id="" action="ppaction://media"/>
            <a:extLst>
              <a:ext uri="{FF2B5EF4-FFF2-40B4-BE49-F238E27FC236}">
                <a16:creationId xmlns:a16="http://schemas.microsoft.com/office/drawing/2014/main" id="{5E37B477-A27E-BA42-9750-93F5FCA26E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5757333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ing Modulation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442438"/>
          </a:xfrm>
        </p:spPr>
        <p:txBody>
          <a:bodyPr/>
          <a:lstStyle/>
          <a:p>
            <a:r>
              <a:rPr lang="en-US"/>
              <a:t>Ring Modulation</a:t>
            </a:r>
          </a:p>
        </p:txBody>
      </p:sp>
      <p:sp>
        <p:nvSpPr>
          <p:cNvPr id="137" name="Ring modulation occurs when the modulation is applied directly to the amplitude input of the carrier oscillator…"/>
          <p:cNvSpPr txBox="1">
            <a:spLocks noGrp="1"/>
          </p:cNvSpPr>
          <p:nvPr>
            <p:ph type="body" idx="1"/>
          </p:nvPr>
        </p:nvSpPr>
        <p:spPr>
          <a:xfrm>
            <a:off x="1270000" y="2768600"/>
            <a:ext cx="10464800" cy="5715000"/>
          </a:xfrm>
        </p:spPr>
        <p:txBody>
          <a:bodyPr/>
          <a:lstStyle/>
          <a:p>
            <a:r>
              <a:rPr lang="en-US" dirty="0"/>
              <a:t>Ring modulation occurs when the modulation is applied directly to the amplitude input of the carrier oscillator</a:t>
            </a:r>
          </a:p>
          <a:p>
            <a:r>
              <a:rPr lang="en-US" dirty="0"/>
              <a:t>Also known as double-sided modulation (DSM)</a:t>
            </a:r>
          </a:p>
          <a:p>
            <a:r>
              <a:rPr lang="en-US" dirty="0"/>
              <a:t>The output from Ring Modulation does not include the carrier… only the side bands.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Ring Modulation"/>
          <p:cNvSpPr txBox="1">
            <a:spLocks noGrp="1"/>
          </p:cNvSpPr>
          <p:nvPr>
            <p:ph type="title"/>
          </p:nvPr>
        </p:nvSpPr>
        <p:spPr>
          <a:xfrm>
            <a:off x="1463040" y="975360"/>
            <a:ext cx="10241280" cy="1304251"/>
          </a:xfrm>
          <a:prstGeom prst="rect">
            <a:avLst/>
          </a:prstGeom>
        </p:spPr>
        <p:txBody>
          <a:bodyPr/>
          <a:lstStyle/>
          <a:p>
            <a:r>
              <a:t>Ring Modulation</a:t>
            </a:r>
          </a:p>
        </p:txBody>
      </p:sp>
      <p:pic>
        <p:nvPicPr>
          <p:cNvPr id="140" name="Ring-Sine.pdf" descr="Ring-Sine.pd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37431" y="2870200"/>
            <a:ext cx="2184400" cy="40132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Ring-Signal.pdf" descr="Ring-Signal.pdf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8483" y="2870200"/>
            <a:ext cx="5745837" cy="4013200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inusoid RM"/>
          <p:cNvSpPr/>
          <p:nvPr/>
        </p:nvSpPr>
        <p:spPr>
          <a:xfrm>
            <a:off x="2026952" y="2181127"/>
            <a:ext cx="200535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2800" dirty="0"/>
              <a:t>Sinusoid RM</a:t>
            </a:r>
          </a:p>
        </p:txBody>
      </p:sp>
      <p:sp>
        <p:nvSpPr>
          <p:cNvPr id="143" name="Signal RM"/>
          <p:cNvSpPr/>
          <p:nvPr/>
        </p:nvSpPr>
        <p:spPr>
          <a:xfrm>
            <a:off x="8015472" y="2181127"/>
            <a:ext cx="1631857" cy="5334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sz="2800" dirty="0"/>
              <a:t>Signal RM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8C9D703-53FE-494B-8D33-4A8E9F67EE8E}"/>
                  </a:ext>
                </a:extLst>
              </p:cNvPr>
              <p:cNvSpPr txBox="1"/>
              <p:nvPr/>
            </p:nvSpPr>
            <p:spPr>
              <a:xfrm>
                <a:off x="1937431" y="7038995"/>
                <a:ext cx="2228752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480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sz="4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sSub>
                        <m:sSubPr>
                          <m:ctrlPr>
                            <a:rPr lang="en-US" sz="48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𝑓</m:t>
                          </m:r>
                        </m:e>
                        <m:sub>
                          <m: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𝑚</m:t>
                          </m:r>
                        </m:sub>
                      </m:sSub>
                    </m:oMath>
                  </m:oMathPara>
                </a14:m>
                <a:endParaRPr lang="en-US" sz="48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38C9D703-53FE-494B-8D33-4A8E9F67EE8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7431" y="7038995"/>
                <a:ext cx="2228752" cy="830997"/>
              </a:xfrm>
              <a:prstGeom prst="rect">
                <a:avLst/>
              </a:prstGeom>
              <a:blipFill>
                <a:blip r:embed="rId8"/>
                <a:stretch>
                  <a:fillRect l="-4545" b="-2575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916CC6A-4236-C645-BA30-C080B089E541}"/>
                  </a:ext>
                </a:extLst>
              </p:cNvPr>
              <p:cNvSpPr txBox="1"/>
              <p:nvPr/>
            </p:nvSpPr>
            <p:spPr>
              <a:xfrm>
                <a:off x="7257702" y="6883400"/>
                <a:ext cx="3147400" cy="188077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nary>
                        <m:naryPr>
                          <m:chr m:val="∑"/>
                          <m:subHide m:val="on"/>
                          <m:supHide m:val="on"/>
                          <m:ctrlPr>
                            <a:rPr lang="en-US" sz="4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/>
                        <m:sup/>
                        <m:e>
                          <m:sSub>
                            <m:sSubPr>
                              <m:ctrlPr>
                                <a:rPr lang="en-US" sz="4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48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sub>
                          </m:sSub>
                          <m:r>
                            <a:rPr lang="en-US" sz="48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±</m:t>
                          </m:r>
                          <m:sSub>
                            <m:sSubPr>
                              <m:ctrlP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en-US" sz="48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en-US" sz="4800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916CC6A-4236-C645-BA30-C080B089E54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57702" y="6883400"/>
                <a:ext cx="3147400" cy="1880771"/>
              </a:xfrm>
              <a:prstGeom prst="rect">
                <a:avLst/>
              </a:prstGeom>
              <a:blipFill>
                <a:blip r:embed="rId9"/>
                <a:stretch>
                  <a:fillRect l="-68273" t="-138667" b="-191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rm_demo.wav" descr="rm_demo.wav">
            <a:hlinkClick r:id="" action="ppaction://media"/>
            <a:extLst>
              <a:ext uri="{FF2B5EF4-FFF2-40B4-BE49-F238E27FC236}">
                <a16:creationId xmlns:a16="http://schemas.microsoft.com/office/drawing/2014/main" id="{D741002C-4DA0-E844-BE1B-3FDBC6B6DC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645407" y="7951371"/>
            <a:ext cx="812800" cy="812800"/>
          </a:xfrm>
          <a:prstGeom prst="rect">
            <a:avLst/>
          </a:prstGeom>
        </p:spPr>
      </p:pic>
      <p:pic>
        <p:nvPicPr>
          <p:cNvPr id="4" name="rm_audio_demo.wav" descr="rm_audio_demo.wav">
            <a:hlinkClick r:id="" action="ppaction://media"/>
            <a:extLst>
              <a:ext uri="{FF2B5EF4-FFF2-40B4-BE49-F238E27FC236}">
                <a16:creationId xmlns:a16="http://schemas.microsoft.com/office/drawing/2014/main" id="{BC7A5344-6371-BE4A-A40C-3A8FAD8FC36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831400" y="796544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Gill Sans"/>
        <a:ea typeface="Gill Sans"/>
        <a:cs typeface="Gill Sans"/>
      </a:majorFont>
      <a:minorFont>
        <a:latin typeface="Gill Sans"/>
        <a:ea typeface="Gill Sans"/>
        <a:cs typeface="Gill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254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{285A10B5-0106-9F47-8902-9983731DB943}tf10001072</Template>
  <TotalTime>177</TotalTime>
  <Words>473</Words>
  <Application>Microsoft Macintosh PowerPoint</Application>
  <PresentationFormat>Custom</PresentationFormat>
  <Paragraphs>79</Paragraphs>
  <Slides>17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Cambria Math</vt:lpstr>
      <vt:lpstr>Franklin Gothic Book</vt:lpstr>
      <vt:lpstr>Lucida Grande</vt:lpstr>
      <vt:lpstr>Crop</vt:lpstr>
      <vt:lpstr>Modulation Synthesis</vt:lpstr>
      <vt:lpstr>Distortion Synthesis</vt:lpstr>
      <vt:lpstr>What is Modulation?</vt:lpstr>
      <vt:lpstr>Amplitude Modulation</vt:lpstr>
      <vt:lpstr>AM Parameters</vt:lpstr>
      <vt:lpstr>AM Synthesis</vt:lpstr>
      <vt:lpstr>AM vs. Tremolo</vt:lpstr>
      <vt:lpstr>Ring Modulation</vt:lpstr>
      <vt:lpstr>Ring Modulation</vt:lpstr>
      <vt:lpstr>Ring Modulation</vt:lpstr>
      <vt:lpstr>Frequency Modulation</vt:lpstr>
      <vt:lpstr>Simple FM Instrument</vt:lpstr>
      <vt:lpstr>Simple FM Instrument</vt:lpstr>
      <vt:lpstr>FM Spectral Content</vt:lpstr>
      <vt:lpstr>C:M ratio</vt:lpstr>
      <vt:lpstr>Dynamic FM</vt:lpstr>
      <vt:lpstr>FM &amp; Acoustic Viability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Distortion Synthesis</dc:title>
  <cp:lastModifiedBy>Microsoft Office User</cp:lastModifiedBy>
  <cp:revision>19</cp:revision>
  <dcterms:modified xsi:type="dcterms:W3CDTF">2022-09-08T13:27:46Z</dcterms:modified>
</cp:coreProperties>
</file>